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Roboto Medium"/>
      <p:regular r:id="rId33"/>
      <p:bold r:id="rId34"/>
      <p:italic r:id="rId35"/>
      <p:boldItalic r:id="rId36"/>
    </p:embeddedFont>
    <p:embeddedFont>
      <p:font typeface="PT Sans Narrow"/>
      <p:regular r:id="rId37"/>
      <p:bold r:id="rId38"/>
    </p:embeddedFont>
    <p:embeddedFont>
      <p:font typeface="Open Sans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.fntdata"/><Relationship Id="rId20" Type="http://schemas.openxmlformats.org/officeDocument/2006/relationships/slide" Target="slides/slide15.xml"/><Relationship Id="rId42" Type="http://schemas.openxmlformats.org/officeDocument/2006/relationships/font" Target="fonts/OpenSans-boldItalic.fntdata"/><Relationship Id="rId41" Type="http://schemas.openxmlformats.org/officeDocument/2006/relationships/font" Target="fonts/OpenSans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schemas.openxmlformats.org/officeDocument/2006/relationships/font" Target="fonts/RobotoMedium-regular.fnt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35" Type="http://schemas.openxmlformats.org/officeDocument/2006/relationships/font" Target="fonts/RobotoMedium-italic.fntdata"/><Relationship Id="rId12" Type="http://schemas.openxmlformats.org/officeDocument/2006/relationships/slide" Target="slides/slide7.xml"/><Relationship Id="rId34" Type="http://schemas.openxmlformats.org/officeDocument/2006/relationships/font" Target="fonts/RobotoMedium-bold.fntdata"/><Relationship Id="rId15" Type="http://schemas.openxmlformats.org/officeDocument/2006/relationships/slide" Target="slides/slide10.xml"/><Relationship Id="rId37" Type="http://schemas.openxmlformats.org/officeDocument/2006/relationships/font" Target="fonts/PTSansNarrow-regular.fntdata"/><Relationship Id="rId14" Type="http://schemas.openxmlformats.org/officeDocument/2006/relationships/slide" Target="slides/slide9.xml"/><Relationship Id="rId36" Type="http://schemas.openxmlformats.org/officeDocument/2006/relationships/font" Target="fonts/RobotoMedium-boldItalic.fntdata"/><Relationship Id="rId17" Type="http://schemas.openxmlformats.org/officeDocument/2006/relationships/slide" Target="slides/slide12.xml"/><Relationship Id="rId39" Type="http://schemas.openxmlformats.org/officeDocument/2006/relationships/font" Target="fonts/OpenSans-regular.fntdata"/><Relationship Id="rId16" Type="http://schemas.openxmlformats.org/officeDocument/2006/relationships/slide" Target="slides/slide11.xml"/><Relationship Id="rId38" Type="http://schemas.openxmlformats.org/officeDocument/2006/relationships/font" Target="fonts/PTSansNarrow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f26a40b171_0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f26a40b171_0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dd042c30f0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dd042c30f0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f26a40b171_0_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f26a40b171_0_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dd042c30f0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dd042c30f0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26a40b171_0_8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26a40b171_0_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f26a40b171_0_8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f26a40b171_0_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08e58e4b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08e58e4b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JEET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08e58e4b8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08e58e4b8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JEET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08e58e4b8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08e58e4b8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JEET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26a40b171_0_8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26a40b171_0_8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f26a40b17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f26a40b17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dd02a6652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dd02a6652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SELECT OrderItem.OrderID, OrderTable.Date, </a:t>
            </a:r>
            <a:r>
              <a:rPr lang="en"/>
              <a:t>RestaurantName</a:t>
            </a:r>
            <a:r>
              <a:rPr lang="en"/>
              <a:t>, CustomerName, CustomerAddress, PaymentType, PaymentAmount, Qty, ItemDetails, ItemPrice, DeliveryFee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FROM OrderTable, Customer, Payment, OrderItem, MenuItem, Restaurant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WHERE OrderTable.CustomerId = Customer.CustomerID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OrderTable.PaymentID = Payment.PaymentID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OrderTable.OrderID = OrderItem.OrderID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OrderItem.MenuID = MenuItem.MenuID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OrderItem.MenuID = Restaurant.MenuID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OrderItem.OrderID = 1;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f26a40b171_0_8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f26a40b171_0_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SELECT OrderTable.CustomerID, CustomerName, OrderTable.OrderID, RestaurantName, OrderTable.Date, Qty, ItemDetails, PaymentAmount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FROM OrderTable, Customer, OrderItem, Restaurant, MenuItem, Payment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WHERE OrderTable.OrderID = OrderItem.OrderID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OrderTable.CustomerID = Customer.CustomerID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OrderItem.MenuID = Restaurant.MenuID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OrderItem.MenuID = MenuItem.MenuID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OrderTable.PaymentID = Payment.PaymentID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OrderTable.CustomerID = 2;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f26a40b171_0_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f26a40b171_0_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&gt; </a:t>
            </a:r>
            <a:r>
              <a:rPr lang="en"/>
              <a:t>SELECT Customer.*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FROM Customer JOIN `order`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WHERE Customer.CustomerID = `order`.CustomerID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GROUP BY Customer.CustomerID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HAVING COUNT(`order`.OrderID) &gt; 2;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&gt; </a:t>
            </a:r>
            <a:r>
              <a:rPr lang="en"/>
              <a:t>SELECT DISTINCT Customer.*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FROM Customer JOIN `order` JOIN Payment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WHERE Customer.CustomerID = `order`.CustomerID AND `order`.PaymentID = Payment.PaymentID AND Payment.PaymentAmount &gt;= 20.00 AND Payment.PaymentType = 'PayPal';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f26a40b171_0_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f26a40b171_0_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f26a40b171_0_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f26a40b171_0_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f26a40b171_0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f26a40b171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dd02a6652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dd02a6652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dd02a6652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dd02a6652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dd02a6652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dd02a6652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dd02a6652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dd02a6652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dd02a66521_0_8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dd02a66521_0_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9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26.png"/><Relationship Id="rId9" Type="http://schemas.openxmlformats.org/officeDocument/2006/relationships/image" Target="../media/image21.png"/><Relationship Id="rId5" Type="http://schemas.openxmlformats.org/officeDocument/2006/relationships/image" Target="../media/image24.png"/><Relationship Id="rId6" Type="http://schemas.openxmlformats.org/officeDocument/2006/relationships/image" Target="../media/image35.png"/><Relationship Id="rId7" Type="http://schemas.openxmlformats.org/officeDocument/2006/relationships/image" Target="../media/image20.png"/><Relationship Id="rId8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21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28.png"/><Relationship Id="rId8" Type="http://schemas.openxmlformats.org/officeDocument/2006/relationships/image" Target="../media/image4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32.png"/><Relationship Id="rId6" Type="http://schemas.openxmlformats.org/officeDocument/2006/relationships/image" Target="../media/image44.png"/><Relationship Id="rId7" Type="http://schemas.openxmlformats.org/officeDocument/2006/relationships/image" Target="../media/image37.png"/><Relationship Id="rId8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Relationship Id="rId5" Type="http://schemas.openxmlformats.org/officeDocument/2006/relationships/hyperlink" Target="https://dribbble.com/shots/10983645-Food-Delivery-Service-Receipt" TargetMode="External"/><Relationship Id="rId6" Type="http://schemas.openxmlformats.org/officeDocument/2006/relationships/hyperlink" Target="https://dribbble.com/shots/10983645-Food-Delivery-Service-Receipt" TargetMode="External"/><Relationship Id="rId7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38.png"/><Relationship Id="rId5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png"/><Relationship Id="rId4" Type="http://schemas.openxmlformats.org/officeDocument/2006/relationships/image" Target="../media/image47.png"/><Relationship Id="rId5" Type="http://schemas.openxmlformats.org/officeDocument/2006/relationships/image" Target="../media/image46.png"/><Relationship Id="rId6" Type="http://schemas.openxmlformats.org/officeDocument/2006/relationships/image" Target="../media/image48.png"/><Relationship Id="rId7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Food Delivery Intermediaries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1: </a:t>
            </a:r>
            <a:r>
              <a:rPr lang="en"/>
              <a:t>Haokai Gou, Harsh Wardhan, Jeet Patel, Kirsten Hugh, Sarah Alikhan, Scarlet Wessin, Snehal Jitendra Deshmukh</a:t>
            </a:r>
            <a:endParaRPr/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150" y="1489200"/>
            <a:ext cx="1163175" cy="116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6875" y="2805537"/>
            <a:ext cx="1022400" cy="10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 rotWithShape="1">
          <a:blip r:embed="rId5">
            <a:alphaModFix/>
          </a:blip>
          <a:srcRect b="0" l="22533" r="20693" t="0"/>
          <a:stretch/>
        </p:blipFill>
        <p:spPr>
          <a:xfrm>
            <a:off x="247530" y="2735150"/>
            <a:ext cx="1100545" cy="116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7425" y="1519274"/>
            <a:ext cx="1100552" cy="110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207125" y="1801900"/>
            <a:ext cx="4045200" cy="13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Entity Relationship Diagram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➔"/>
            </a:pPr>
            <a:r>
              <a:rPr lang="en" sz="2800"/>
              <a:t>ER Diagram of Food Delivery System</a:t>
            </a:r>
            <a:endParaRPr sz="2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311700" y="2164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Food Delivery: ER Diagram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Diagram&#10;&#10;Description automatically generated" id="165" name="Google Shape;1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463" y="974950"/>
            <a:ext cx="4871075" cy="383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247700" y="1917000"/>
            <a:ext cx="4045200" cy="13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Logical Schema 3rd Normal Form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➔"/>
            </a:pPr>
            <a:r>
              <a:rPr lang="en" sz="2800"/>
              <a:t>ER Diagram to Logical Schema</a:t>
            </a:r>
            <a:endParaRPr sz="2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311700" y="1402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Food Delivery: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Logical Schema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7" name="Google Shape;1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4025" y="0"/>
            <a:ext cx="4498574" cy="502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265500" y="615000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MySQL Workbench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2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➔"/>
            </a:pPr>
            <a:r>
              <a:rPr lang="en" sz="2800"/>
              <a:t>Creating the Database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➔"/>
            </a:pPr>
            <a:r>
              <a:rPr lang="en" sz="2800"/>
              <a:t>Modifying the Database</a:t>
            </a:r>
            <a:endParaRPr sz="2800"/>
          </a:p>
        </p:txBody>
      </p:sp>
      <p:pic>
        <p:nvPicPr>
          <p:cNvPr id="184" name="Google Shape;1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113" y="2571750"/>
            <a:ext cx="2279975" cy="227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7"/>
          <p:cNvPicPr preferRelativeResize="0"/>
          <p:nvPr/>
        </p:nvPicPr>
        <p:blipFill rotWithShape="1">
          <a:blip r:embed="rId3">
            <a:alphaModFix/>
          </a:blip>
          <a:srcRect b="1136" l="0" r="23948" t="0"/>
          <a:stretch/>
        </p:blipFill>
        <p:spPr>
          <a:xfrm>
            <a:off x="624500" y="551600"/>
            <a:ext cx="3092950" cy="447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2225" y="1265438"/>
            <a:ext cx="4314726" cy="120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2226" y="3026425"/>
            <a:ext cx="4314724" cy="1067072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7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Food Delivery: Creating the Database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>
            <p:ph type="title"/>
          </p:nvPr>
        </p:nvSpPr>
        <p:spPr>
          <a:xfrm>
            <a:off x="311700" y="138000"/>
            <a:ext cx="85206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INSERT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28"/>
          <p:cNvSpPr txBox="1"/>
          <p:nvPr>
            <p:ph idx="1" type="body"/>
          </p:nvPr>
        </p:nvSpPr>
        <p:spPr>
          <a:xfrm>
            <a:off x="0" y="462725"/>
            <a:ext cx="9144000" cy="45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                    </a:t>
            </a:r>
            <a:r>
              <a:rPr b="1" lang="en" sz="1400"/>
              <a:t>Before                                                                                              After 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                                                                            </a:t>
            </a:r>
            <a:r>
              <a:rPr b="1" lang="en" sz="14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950" y="890138"/>
            <a:ext cx="3194424" cy="100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4250" y="890125"/>
            <a:ext cx="3399351" cy="100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000" y="2117900"/>
            <a:ext cx="3114325" cy="121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0150" y="2143088"/>
            <a:ext cx="2892100" cy="116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750" y="3554475"/>
            <a:ext cx="2133600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57425" y="3610151"/>
            <a:ext cx="1712975" cy="127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28375" y="1221413"/>
            <a:ext cx="1405550" cy="3377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/>
          <p:nvPr>
            <p:ph type="title"/>
          </p:nvPr>
        </p:nvSpPr>
        <p:spPr>
          <a:xfrm>
            <a:off x="311700" y="1335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UPDATE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29"/>
          <p:cNvSpPr txBox="1"/>
          <p:nvPr>
            <p:ph idx="1" type="body"/>
          </p:nvPr>
        </p:nvSpPr>
        <p:spPr>
          <a:xfrm>
            <a:off x="0" y="774200"/>
            <a:ext cx="9144000" cy="42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                        </a:t>
            </a:r>
            <a:r>
              <a:rPr b="1" lang="en" sz="1400"/>
              <a:t>Before                                                                                        After  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6350"/>
            <a:ext cx="3617176" cy="112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6450" y="1226350"/>
            <a:ext cx="3470524" cy="112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050" y="2571750"/>
            <a:ext cx="3034475" cy="9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2300" y="2571750"/>
            <a:ext cx="3218811" cy="9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72400" y="3652725"/>
            <a:ext cx="1621825" cy="127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43875" y="3612675"/>
            <a:ext cx="2262475" cy="135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44900" y="1610676"/>
            <a:ext cx="1077400" cy="307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/>
          <p:nvPr>
            <p:ph type="title"/>
          </p:nvPr>
        </p:nvSpPr>
        <p:spPr>
          <a:xfrm>
            <a:off x="311700" y="115675"/>
            <a:ext cx="85206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DELETE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30"/>
          <p:cNvSpPr txBox="1"/>
          <p:nvPr>
            <p:ph idx="1" type="body"/>
          </p:nvPr>
        </p:nvSpPr>
        <p:spPr>
          <a:xfrm>
            <a:off x="-40500" y="569525"/>
            <a:ext cx="9144000" cy="45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                        </a:t>
            </a:r>
            <a:r>
              <a:rPr b="1" lang="en" sz="1400"/>
              <a:t>        Before                                                                                               After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                            </a:t>
            </a:r>
            <a:r>
              <a:rPr b="1" lang="en" sz="1400"/>
              <a:t>Customer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/>
              <a:t>                                                                                    Payment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/>
              <a:t>                                                                                     Menu </a:t>
            </a:r>
            <a:endParaRPr/>
          </a:p>
        </p:txBody>
      </p:sp>
      <p:pic>
        <p:nvPicPr>
          <p:cNvPr id="225" name="Google Shape;2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025" y="925475"/>
            <a:ext cx="3007800" cy="127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1500" y="925475"/>
            <a:ext cx="3007799" cy="123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7438" y="2301913"/>
            <a:ext cx="2891874" cy="106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6812" y="3547775"/>
            <a:ext cx="2002250" cy="141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50750" y="3443850"/>
            <a:ext cx="1865243" cy="1528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0" name="Google Shape;230;p30"/>
          <p:cNvCxnSpPr/>
          <p:nvPr/>
        </p:nvCxnSpPr>
        <p:spPr>
          <a:xfrm rot="10800000">
            <a:off x="3732550" y="1379300"/>
            <a:ext cx="12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1" name="Google Shape;231;p30"/>
          <p:cNvCxnSpPr/>
          <p:nvPr/>
        </p:nvCxnSpPr>
        <p:spPr>
          <a:xfrm>
            <a:off x="4840925" y="1379300"/>
            <a:ext cx="142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" name="Google Shape;232;p30"/>
          <p:cNvCxnSpPr/>
          <p:nvPr/>
        </p:nvCxnSpPr>
        <p:spPr>
          <a:xfrm>
            <a:off x="4769875" y="3044475"/>
            <a:ext cx="142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" name="Google Shape;233;p30"/>
          <p:cNvCxnSpPr/>
          <p:nvPr/>
        </p:nvCxnSpPr>
        <p:spPr>
          <a:xfrm rot="10800000">
            <a:off x="3787050" y="3044475"/>
            <a:ext cx="12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" name="Google Shape;234;p30"/>
          <p:cNvCxnSpPr/>
          <p:nvPr/>
        </p:nvCxnSpPr>
        <p:spPr>
          <a:xfrm>
            <a:off x="4572000" y="4256063"/>
            <a:ext cx="142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" name="Google Shape;235;p30"/>
          <p:cNvCxnSpPr/>
          <p:nvPr/>
        </p:nvCxnSpPr>
        <p:spPr>
          <a:xfrm rot="10800000">
            <a:off x="3787050" y="4256075"/>
            <a:ext cx="12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6" name="Google Shape;236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0712" y="2509475"/>
            <a:ext cx="3034475" cy="9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Example SQL Queries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➔"/>
            </a:pPr>
            <a:r>
              <a:rPr lang="en" sz="2800"/>
              <a:t>Three Examples with Real-World Applications</a:t>
            </a:r>
            <a:endParaRPr sz="2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4"/>
          <p:cNvGrpSpPr/>
          <p:nvPr/>
        </p:nvGrpSpPr>
        <p:grpSpPr>
          <a:xfrm>
            <a:off x="221082" y="438789"/>
            <a:ext cx="7567404" cy="731700"/>
            <a:chOff x="444182" y="438789"/>
            <a:chExt cx="7567404" cy="731700"/>
          </a:xfrm>
        </p:grpSpPr>
        <p:sp>
          <p:nvSpPr>
            <p:cNvPr id="77" name="Google Shape;77;p14"/>
            <p:cNvSpPr txBox="1"/>
            <p:nvPr/>
          </p:nvSpPr>
          <p:spPr>
            <a:xfrm>
              <a:off x="444182" y="488975"/>
              <a:ext cx="22710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200">
                  <a:solidFill>
                    <a:srgbClr val="155B5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1</a:t>
              </a:r>
              <a:r>
                <a:rPr lang="en" sz="4200">
                  <a:solidFill>
                    <a:srgbClr val="155B5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 </a:t>
              </a:r>
              <a:endParaRPr sz="4200">
                <a:solidFill>
                  <a:srgbClr val="155B5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2789785" y="438789"/>
              <a:ext cx="5221800" cy="731700"/>
            </a:xfrm>
            <a:prstGeom prst="rect">
              <a:avLst/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4"/>
            <p:cNvSpPr txBox="1"/>
            <p:nvPr/>
          </p:nvSpPr>
          <p:spPr>
            <a:xfrm>
              <a:off x="2914389" y="523065"/>
              <a:ext cx="4765800" cy="57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Background Information</a:t>
              </a:r>
              <a:endPara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0" name="Google Shape;80;p14"/>
          <p:cNvGrpSpPr/>
          <p:nvPr/>
        </p:nvGrpSpPr>
        <p:grpSpPr>
          <a:xfrm>
            <a:off x="327677" y="1323150"/>
            <a:ext cx="7099310" cy="731700"/>
            <a:chOff x="550777" y="1323150"/>
            <a:chExt cx="7099310" cy="731700"/>
          </a:xfrm>
        </p:grpSpPr>
        <p:sp>
          <p:nvSpPr>
            <p:cNvPr id="81" name="Google Shape;81;p14"/>
            <p:cNvSpPr txBox="1"/>
            <p:nvPr/>
          </p:nvSpPr>
          <p:spPr>
            <a:xfrm>
              <a:off x="550777" y="1373350"/>
              <a:ext cx="21645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200">
                  <a:solidFill>
                    <a:srgbClr val="1B786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2</a:t>
              </a:r>
              <a:endParaRPr sz="4200">
                <a:solidFill>
                  <a:srgbClr val="1B786E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2789787" y="1323150"/>
              <a:ext cx="4860300" cy="7317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4"/>
            <p:cNvSpPr txBox="1"/>
            <p:nvPr/>
          </p:nvSpPr>
          <p:spPr>
            <a:xfrm>
              <a:off x="2914387" y="1529721"/>
              <a:ext cx="43731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ER Diagram</a:t>
              </a:r>
              <a:endPara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4" name="Google Shape;84;p14"/>
          <p:cNvGrpSpPr/>
          <p:nvPr/>
        </p:nvGrpSpPr>
        <p:grpSpPr>
          <a:xfrm>
            <a:off x="389855" y="2204250"/>
            <a:ext cx="6674432" cy="731700"/>
            <a:chOff x="612955" y="2204250"/>
            <a:chExt cx="6674432" cy="731700"/>
          </a:xfrm>
        </p:grpSpPr>
        <p:sp>
          <p:nvSpPr>
            <p:cNvPr id="85" name="Google Shape;85;p14"/>
            <p:cNvSpPr txBox="1"/>
            <p:nvPr/>
          </p:nvSpPr>
          <p:spPr>
            <a:xfrm>
              <a:off x="612955" y="2254450"/>
              <a:ext cx="21021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200">
                  <a:solidFill>
                    <a:srgbClr val="1D7E7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3</a:t>
              </a:r>
              <a:endParaRPr sz="42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2789787" y="2204250"/>
              <a:ext cx="4497600" cy="7317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4"/>
            <p:cNvSpPr txBox="1"/>
            <p:nvPr/>
          </p:nvSpPr>
          <p:spPr>
            <a:xfrm>
              <a:off x="2914388" y="2410805"/>
              <a:ext cx="38499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Logical Schema - 3NF</a:t>
              </a:r>
              <a:endPara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8" name="Google Shape;88;p14"/>
          <p:cNvGrpSpPr/>
          <p:nvPr/>
        </p:nvGrpSpPr>
        <p:grpSpPr>
          <a:xfrm>
            <a:off x="961336" y="3088625"/>
            <a:ext cx="5741451" cy="731700"/>
            <a:chOff x="1184436" y="3088625"/>
            <a:chExt cx="5741451" cy="731700"/>
          </a:xfrm>
        </p:grpSpPr>
        <p:sp>
          <p:nvSpPr>
            <p:cNvPr id="89" name="Google Shape;89;p14"/>
            <p:cNvSpPr txBox="1"/>
            <p:nvPr/>
          </p:nvSpPr>
          <p:spPr>
            <a:xfrm>
              <a:off x="1184436" y="3138814"/>
              <a:ext cx="15306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200">
                  <a:solidFill>
                    <a:srgbClr val="1F887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4</a:t>
              </a:r>
              <a:endParaRPr sz="4200">
                <a:solidFill>
                  <a:srgbClr val="1F887E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2789787" y="3088625"/>
              <a:ext cx="4136100" cy="7317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4"/>
            <p:cNvSpPr txBox="1"/>
            <p:nvPr/>
          </p:nvSpPr>
          <p:spPr>
            <a:xfrm>
              <a:off x="2914388" y="3295179"/>
              <a:ext cx="38499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MySQL Workbench</a:t>
              </a:r>
              <a:endPara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2" name="Google Shape;92;p14"/>
          <p:cNvGrpSpPr/>
          <p:nvPr/>
        </p:nvGrpSpPr>
        <p:grpSpPr>
          <a:xfrm>
            <a:off x="961336" y="3973000"/>
            <a:ext cx="5381451" cy="731700"/>
            <a:chOff x="1184436" y="3973000"/>
            <a:chExt cx="5381451" cy="731700"/>
          </a:xfrm>
        </p:grpSpPr>
        <p:sp>
          <p:nvSpPr>
            <p:cNvPr id="93" name="Google Shape;93;p14"/>
            <p:cNvSpPr txBox="1"/>
            <p:nvPr/>
          </p:nvSpPr>
          <p:spPr>
            <a:xfrm>
              <a:off x="1184436" y="4023189"/>
              <a:ext cx="15306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200">
                  <a:solidFill>
                    <a:srgbClr val="249C90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5</a:t>
              </a:r>
              <a:endParaRPr sz="4200">
                <a:solidFill>
                  <a:srgbClr val="249C90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2789787" y="3973000"/>
              <a:ext cx="3776100" cy="731700"/>
            </a:xfrm>
            <a:prstGeom prst="rect">
              <a:avLst/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4"/>
            <p:cNvSpPr txBox="1"/>
            <p:nvPr/>
          </p:nvSpPr>
          <p:spPr>
            <a:xfrm>
              <a:off x="2902988" y="4179560"/>
              <a:ext cx="34977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Example Queries</a:t>
              </a:r>
              <a:endPara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96" name="Google Shape;96;p14"/>
          <p:cNvPicPr preferRelativeResize="0"/>
          <p:nvPr/>
        </p:nvPicPr>
        <p:blipFill rotWithShape="1">
          <a:blip r:embed="rId3">
            <a:alphaModFix/>
          </a:blip>
          <a:srcRect b="8214" l="0" r="0" t="0"/>
          <a:stretch/>
        </p:blipFill>
        <p:spPr>
          <a:xfrm>
            <a:off x="7064275" y="3018075"/>
            <a:ext cx="2025125" cy="200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Example Query 1: Order Receipt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3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An Order Receipt can include:</a:t>
            </a:r>
            <a:endParaRPr sz="21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Customer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Restaurant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Order Date &amp; Time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Food Items &amp; Quantity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Payment Information &amp; Total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Delivery Address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Delivery Driver</a:t>
            </a:r>
            <a:endParaRPr sz="1700"/>
          </a:p>
        </p:txBody>
      </p:sp>
      <p:pic>
        <p:nvPicPr>
          <p:cNvPr id="249" name="Google Shape;249;p32"/>
          <p:cNvPicPr preferRelativeResize="0"/>
          <p:nvPr/>
        </p:nvPicPr>
        <p:blipFill rotWithShape="1">
          <a:blip r:embed="rId3">
            <a:alphaModFix/>
          </a:blip>
          <a:srcRect b="59380" l="7333" r="80970" t="21906"/>
          <a:stretch/>
        </p:blipFill>
        <p:spPr>
          <a:xfrm>
            <a:off x="6503375" y="298200"/>
            <a:ext cx="625687" cy="1001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" name="Google Shape;250;p32"/>
          <p:cNvGrpSpPr/>
          <p:nvPr/>
        </p:nvGrpSpPr>
        <p:grpSpPr>
          <a:xfrm>
            <a:off x="4835613" y="1332938"/>
            <a:ext cx="4095859" cy="2731441"/>
            <a:chOff x="4472214" y="1899565"/>
            <a:chExt cx="4188423" cy="2993360"/>
          </a:xfrm>
        </p:grpSpPr>
        <p:pic>
          <p:nvPicPr>
            <p:cNvPr id="251" name="Google Shape;251;p32"/>
            <p:cNvPicPr preferRelativeResize="0"/>
            <p:nvPr/>
          </p:nvPicPr>
          <p:blipFill rotWithShape="1">
            <a:blip r:embed="rId4">
              <a:alphaModFix/>
            </a:blip>
            <a:srcRect b="21448" l="16415" r="17394" t="21339"/>
            <a:stretch/>
          </p:blipFill>
          <p:spPr>
            <a:xfrm>
              <a:off x="4472214" y="1899565"/>
              <a:ext cx="4188423" cy="27152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2" name="Google Shape;252;p32"/>
            <p:cNvSpPr txBox="1"/>
            <p:nvPr/>
          </p:nvSpPr>
          <p:spPr>
            <a:xfrm>
              <a:off x="4472228" y="4521825"/>
              <a:ext cx="2686800" cy="37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u="sng">
                  <a:solidFill>
                    <a:schemeClr val="hlink"/>
                  </a:solidFill>
                  <a:hlinkClick r:id="rId5"/>
                </a:rPr>
                <a:t>Food Delivery Service </a:t>
              </a:r>
              <a:r>
                <a:rPr lang="en" sz="1000" u="sng">
                  <a:solidFill>
                    <a:schemeClr val="hlink"/>
                  </a:solidFill>
                  <a:latin typeface="Open Sans"/>
                  <a:ea typeface="Open Sans"/>
                  <a:cs typeface="Open Sans"/>
                  <a:sym typeface="Open Sans"/>
                  <a:hlinkClick r:id="rId6"/>
                </a:rPr>
                <a:t>Receipt Mockup</a:t>
              </a:r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53" name="Google Shape;253;p32"/>
          <p:cNvSpPr txBox="1"/>
          <p:nvPr/>
        </p:nvSpPr>
        <p:spPr>
          <a:xfrm>
            <a:off x="0" y="3844700"/>
            <a:ext cx="187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Our Query: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4" name="Google Shape;254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298865"/>
            <a:ext cx="9143999" cy="743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Example Query 2: Customer Order History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3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Order History can include:</a:t>
            </a:r>
            <a:endParaRPr sz="21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All past orders made by one customer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Restaurant Names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Quantity of Items Ordered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Order Dates</a:t>
            </a:r>
            <a:endParaRPr sz="1700"/>
          </a:p>
        </p:txBody>
      </p:sp>
      <p:pic>
        <p:nvPicPr>
          <p:cNvPr id="261" name="Google Shape;261;p33"/>
          <p:cNvPicPr preferRelativeResize="0"/>
          <p:nvPr/>
        </p:nvPicPr>
        <p:blipFill rotWithShape="1">
          <a:blip r:embed="rId3">
            <a:alphaModFix/>
          </a:blip>
          <a:srcRect b="40882" l="5254" r="80467" t="41584"/>
          <a:stretch/>
        </p:blipFill>
        <p:spPr>
          <a:xfrm>
            <a:off x="8260925" y="386100"/>
            <a:ext cx="672075" cy="82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5575" y="1152425"/>
            <a:ext cx="2184016" cy="377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6500" y="4090675"/>
            <a:ext cx="7210997" cy="94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3"/>
          <p:cNvSpPr txBox="1"/>
          <p:nvPr/>
        </p:nvSpPr>
        <p:spPr>
          <a:xfrm>
            <a:off x="895725" y="3690475"/>
            <a:ext cx="192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Our Query: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 txBox="1"/>
          <p:nvPr>
            <p:ph type="title"/>
          </p:nvPr>
        </p:nvSpPr>
        <p:spPr>
          <a:xfrm>
            <a:off x="311700" y="1335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Example Query 3: Issuing Discount Codes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34"/>
          <p:cNvSpPr txBox="1"/>
          <p:nvPr>
            <p:ph idx="1" type="body"/>
          </p:nvPr>
        </p:nvSpPr>
        <p:spPr>
          <a:xfrm>
            <a:off x="0" y="840975"/>
            <a:ext cx="9144000" cy="41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446123"/>
            <a:ext cx="4415000" cy="1105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1475" y="1597425"/>
            <a:ext cx="3773075" cy="80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229647"/>
            <a:ext cx="4290000" cy="1380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0925" y="3424520"/>
            <a:ext cx="4003625" cy="99123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4"/>
          <p:cNvSpPr txBox="1"/>
          <p:nvPr/>
        </p:nvSpPr>
        <p:spPr>
          <a:xfrm>
            <a:off x="311700" y="943450"/>
            <a:ext cx="400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If a customer has made 2+ orders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6" name="Google Shape;276;p34"/>
          <p:cNvSpPr txBox="1"/>
          <p:nvPr/>
        </p:nvSpPr>
        <p:spPr>
          <a:xfrm>
            <a:off x="284700" y="2738775"/>
            <a:ext cx="454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If a customer has paid over $20 with Paypal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7" name="Google Shape;277;p34"/>
          <p:cNvPicPr preferRelativeResize="0"/>
          <p:nvPr/>
        </p:nvPicPr>
        <p:blipFill rotWithShape="1">
          <a:blip r:embed="rId7">
            <a:alphaModFix/>
          </a:blip>
          <a:srcRect b="41904" l="28028" r="57307" t="40561"/>
          <a:stretch/>
        </p:blipFill>
        <p:spPr>
          <a:xfrm>
            <a:off x="8275724" y="85613"/>
            <a:ext cx="671851" cy="8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4"/>
          <p:cNvSpPr txBox="1"/>
          <p:nvPr/>
        </p:nvSpPr>
        <p:spPr>
          <a:xfrm>
            <a:off x="4833000" y="1683500"/>
            <a:ext cx="5796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Font typeface="Open Sans"/>
              <a:buChar char="➔"/>
            </a:pPr>
            <a:r>
              <a:t/>
            </a:r>
            <a:endParaRPr sz="2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9" name="Google Shape;279;p34"/>
          <p:cNvSpPr txBox="1"/>
          <p:nvPr/>
        </p:nvSpPr>
        <p:spPr>
          <a:xfrm>
            <a:off x="4671875" y="3665724"/>
            <a:ext cx="5796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Font typeface="Open Sans"/>
              <a:buChar char="➔"/>
            </a:pPr>
            <a:r>
              <a:t/>
            </a:r>
            <a:endParaRPr sz="29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5"/>
          <p:cNvPicPr preferRelativeResize="0"/>
          <p:nvPr/>
        </p:nvPicPr>
        <p:blipFill rotWithShape="1">
          <a:blip r:embed="rId3">
            <a:alphaModFix amt="58000"/>
          </a:blip>
          <a:srcRect b="0" l="7408" r="2134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5"/>
          <p:cNvSpPr txBox="1"/>
          <p:nvPr>
            <p:ph type="title"/>
          </p:nvPr>
        </p:nvSpPr>
        <p:spPr>
          <a:xfrm>
            <a:off x="1181250" y="350650"/>
            <a:ext cx="3313200" cy="1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84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Thank you!</a:t>
            </a:r>
            <a:endParaRPr sz="484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84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sz="484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265513" y="6739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Background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Information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15"/>
          <p:cNvSpPr txBox="1"/>
          <p:nvPr>
            <p:ph idx="2" type="body"/>
          </p:nvPr>
        </p:nvSpPr>
        <p:spPr>
          <a:xfrm>
            <a:off x="4880525" y="535450"/>
            <a:ext cx="440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➔"/>
            </a:pPr>
            <a:r>
              <a:rPr lang="en" sz="2800"/>
              <a:t>Business Application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➔"/>
            </a:pPr>
            <a:r>
              <a:rPr lang="en" sz="2800"/>
              <a:t>Model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➔"/>
            </a:pPr>
            <a:r>
              <a:rPr lang="en" sz="2800"/>
              <a:t>Operation</a:t>
            </a:r>
            <a:endParaRPr sz="2800"/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500" y="2620125"/>
            <a:ext cx="2123225" cy="212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Food Delivery: Business Application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311700" y="1418725"/>
            <a:ext cx="4409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Food delivery - an indispensable aspect of modern-day living.</a:t>
            </a:r>
            <a:endParaRPr sz="1600"/>
          </a:p>
          <a:p>
            <a:pPr indent="-322580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Approx. ⅓ of American </a:t>
            </a:r>
            <a:r>
              <a:rPr lang="en" sz="1600"/>
              <a:t>Population</a:t>
            </a:r>
            <a:r>
              <a:rPr lang="en" sz="1600"/>
              <a:t> orders food delivery no less than twice per week </a:t>
            </a:r>
            <a:r>
              <a:rPr lang="en" sz="1600"/>
              <a:t>(Hendelmann, 2023).</a:t>
            </a:r>
            <a:endParaRPr sz="1600"/>
          </a:p>
          <a:p>
            <a:pPr indent="-322580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By 2024, global food delivery market will be valued at $182.3 billion (Spdload, 2023).</a:t>
            </a:r>
            <a:endParaRPr sz="1600"/>
          </a:p>
          <a:p>
            <a:pPr indent="-322580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Used by Restaurants, Grocery Stores, Meal Kit Services, Catering Companies, Food Trucks.</a:t>
            </a:r>
            <a:endParaRPr sz="1600"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0350" y="1722346"/>
            <a:ext cx="3981947" cy="224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7"/>
          <p:cNvPicPr preferRelativeResize="0"/>
          <p:nvPr/>
        </p:nvPicPr>
        <p:blipFill rotWithShape="1">
          <a:blip r:embed="rId3">
            <a:alphaModFix amt="47000"/>
          </a:blip>
          <a:srcRect b="0" l="7408" r="2134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>
            <p:ph type="title"/>
          </p:nvPr>
        </p:nvSpPr>
        <p:spPr>
          <a:xfrm>
            <a:off x="249175" y="234975"/>
            <a:ext cx="8454000" cy="1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4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food item do you think was delivered in the earliest documented case of food delivery?</a:t>
            </a:r>
            <a:endParaRPr sz="294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576375" y="25052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Yes, it was pizza.</a:t>
            </a:r>
            <a:endParaRPr/>
          </a:p>
        </p:txBody>
      </p:sp>
      <p:sp>
        <p:nvSpPr>
          <p:cNvPr id="122" name="Google Shape;122;p18"/>
          <p:cNvSpPr txBox="1"/>
          <p:nvPr>
            <p:ph type="title"/>
          </p:nvPr>
        </p:nvSpPr>
        <p:spPr>
          <a:xfrm>
            <a:off x="521975" y="364975"/>
            <a:ext cx="5065200" cy="1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4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food item do you think was delivered in the earliest documented case of food delivery?</a:t>
            </a:r>
            <a:endParaRPr sz="294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94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7575" y="2067300"/>
            <a:ext cx="2474625" cy="247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576375" y="3312150"/>
            <a:ext cx="5711700" cy="10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The earliest documented case of food delivery happened in Italy in 1889 when Raffaele Esposito, the inventor of Pizza Margherita, was summoned by King Umberto and Queen Margherita to deliver a pizza to their palace in Naples (history of food delivery 2021).</a:t>
            </a:r>
            <a:endParaRPr sz="1100"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Food Delivery: Business Application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311700" y="1418725"/>
            <a:ext cx="4409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300"/>
              <a:t>Food delivery: type of courier service where meals or food items are transported from stores, restaurants, or third-party applications to customers who have placed orders and require delivery on an immediate or scheduled basis (Hendelmann, 2023).</a:t>
            </a:r>
            <a:endParaRPr sz="13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 sz="1300"/>
              <a:t>It has risen and expanded globally due to: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◆"/>
            </a:pPr>
            <a:r>
              <a:rPr lang="en" sz="1300"/>
              <a:t>Technological advancements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◆"/>
            </a:pPr>
            <a:r>
              <a:rPr lang="en" sz="1300"/>
              <a:t>Changing consumer habits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◆"/>
            </a:pPr>
            <a:r>
              <a:rPr lang="en" sz="1300"/>
              <a:t>Need for convenience and </a:t>
            </a:r>
            <a:r>
              <a:rPr lang="en" sz="1300"/>
              <a:t>accessibility</a:t>
            </a:r>
            <a:endParaRPr sz="1300"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675" y="1662500"/>
            <a:ext cx="3279249" cy="218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Food Delivery: Model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0"/>
          <p:cNvSpPr/>
          <p:nvPr/>
        </p:nvSpPr>
        <p:spPr>
          <a:xfrm>
            <a:off x="5632317" y="1189775"/>
            <a:ext cx="3305700" cy="669000"/>
          </a:xfrm>
          <a:prstGeom prst="chevron">
            <a:avLst>
              <a:gd fmla="val 50000" name="adj"/>
            </a:avLst>
          </a:prstGeom>
          <a:solidFill>
            <a:srgbClr val="249C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Restaurant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" name="Google Shape;138;p20"/>
          <p:cNvSpPr/>
          <p:nvPr/>
        </p:nvSpPr>
        <p:spPr>
          <a:xfrm>
            <a:off x="0" y="1189989"/>
            <a:ext cx="3546900" cy="669000"/>
          </a:xfrm>
          <a:prstGeom prst="homePlate">
            <a:avLst>
              <a:gd fmla="val 50000" name="adj"/>
            </a:avLst>
          </a:prstGeom>
          <a:solidFill>
            <a:srgbClr val="155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Customer Ordering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" name="Google Shape;139;p20"/>
          <p:cNvSpPr/>
          <p:nvPr/>
        </p:nvSpPr>
        <p:spPr>
          <a:xfrm>
            <a:off x="2944204" y="1189775"/>
            <a:ext cx="3305700" cy="669000"/>
          </a:xfrm>
          <a:prstGeom prst="chevron">
            <a:avLst>
              <a:gd fmla="val 50000" name="adj"/>
            </a:avLst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Delivery Agent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250" y="2447764"/>
            <a:ext cx="171450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0375" y="2381089"/>
            <a:ext cx="1828800" cy="18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9825" y="2352514"/>
            <a:ext cx="1895475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Food Delivery: Operation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8839200" cy="126509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1"/>
          <p:cNvSpPr txBox="1"/>
          <p:nvPr/>
        </p:nvSpPr>
        <p:spPr>
          <a:xfrm>
            <a:off x="311700" y="2646875"/>
            <a:ext cx="1327500" cy="18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Customers select restaurant, menu items, and delivery address on the app or website. On the checkout page, they review details, set tip/payment, delivery time, and apply promotions.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21"/>
          <p:cNvSpPr txBox="1"/>
          <p:nvPr/>
        </p:nvSpPr>
        <p:spPr>
          <a:xfrm>
            <a:off x="2072850" y="2646875"/>
            <a:ext cx="1327500" cy="14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Upon confirmation of payment, the restaurant receives the order and prepares the food, packaging it for delivery.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p21"/>
          <p:cNvSpPr txBox="1"/>
          <p:nvPr/>
        </p:nvSpPr>
        <p:spPr>
          <a:xfrm>
            <a:off x="3880163" y="2646875"/>
            <a:ext cx="1448100" cy="14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 delivery service dispatches an available driver to pick up the food from the restaurant and deliver it to the customer.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" name="Google Shape;152;p21"/>
          <p:cNvSpPr txBox="1"/>
          <p:nvPr/>
        </p:nvSpPr>
        <p:spPr>
          <a:xfrm>
            <a:off x="5701900" y="2646875"/>
            <a:ext cx="1448100" cy="14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 driver follows the optimized route provided by the delivery service's dispatch system to deliver the food to the customer.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3" name="Google Shape;153;p21"/>
          <p:cNvSpPr txBox="1"/>
          <p:nvPr/>
        </p:nvSpPr>
        <p:spPr>
          <a:xfrm>
            <a:off x="7432800" y="2646875"/>
            <a:ext cx="1558800" cy="13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Customers pay for their order on the app/website, which is verified before the service pays the restaurant and driver.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